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54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330" r:id="rId4"/>
    <p:sldId id="331" r:id="rId5"/>
    <p:sldId id="332" r:id="rId6"/>
    <p:sldId id="288" r:id="rId7"/>
    <p:sldId id="289" r:id="rId8"/>
    <p:sldId id="333" r:id="rId9"/>
    <p:sldId id="284" r:id="rId10"/>
    <p:sldId id="291" r:id="rId11"/>
    <p:sldId id="290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2" r:id="rId21"/>
    <p:sldId id="303" r:id="rId22"/>
    <p:sldId id="265" r:id="rId23"/>
    <p:sldId id="355" r:id="rId24"/>
    <p:sldId id="357" r:id="rId25"/>
  </p:sldIdLst>
  <p:sldSz cx="12192000" cy="6858000"/>
  <p:notesSz cx="6858000" cy="9144000"/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DFF"/>
    <a:srgbClr val="12B19F"/>
    <a:srgbClr val="A4F6EC"/>
    <a:srgbClr val="27A98C"/>
    <a:srgbClr val="FF9BDC"/>
    <a:srgbClr val="3C4856"/>
    <a:srgbClr val="B554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19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-638" y="-72"/>
      </p:cViewPr>
      <p:guideLst>
        <p:guide orient="horz" pos="216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1226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  <a:pPr/>
              <a:t>2024/2/28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8FACE82-8523-492F-9B76-F2CC023F8BD9}"/>
              </a:ext>
            </a:extLst>
          </p:cNvPr>
          <p:cNvSpPr/>
          <p:nvPr/>
        </p:nvSpPr>
        <p:spPr>
          <a:xfrm flipH="1">
            <a:off x="0" y="0"/>
            <a:ext cx="10435771" cy="6858000"/>
          </a:xfrm>
          <a:prstGeom prst="rect">
            <a:avLst/>
          </a:prstGeom>
          <a:blipFill dpi="0" rotWithShape="1">
            <a:blip r:embed="rId13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30.xml"/><Relationship Id="rId7" Type="http://schemas.openxmlformats.org/officeDocument/2006/relationships/image" Target="../media/image35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5" Type="http://schemas.openxmlformats.org/officeDocument/2006/relationships/tags" Target="../tags/tag32.xml"/><Relationship Id="rId10" Type="http://schemas.openxmlformats.org/officeDocument/2006/relationships/image" Target="../media/image38.png"/><Relationship Id="rId4" Type="http://schemas.openxmlformats.org/officeDocument/2006/relationships/tags" Target="../tags/tag31.xml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4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38.xml"/><Relationship Id="rId7" Type="http://schemas.openxmlformats.org/officeDocument/2006/relationships/image" Target="../media/image43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9.xml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4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50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7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image" Target="../media/image61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60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59.png"/><Relationship Id="rId5" Type="http://schemas.openxmlformats.org/officeDocument/2006/relationships/tags" Target="../tags/tag56.xml"/><Relationship Id="rId10" Type="http://schemas.openxmlformats.org/officeDocument/2006/relationships/image" Target="../media/image58.jpeg"/><Relationship Id="rId4" Type="http://schemas.openxmlformats.org/officeDocument/2006/relationships/tags" Target="../tags/tag5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5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8.xml"/><Relationship Id="rId7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9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2.xml"/><Relationship Id="rId7" Type="http://schemas.openxmlformats.org/officeDocument/2006/relationships/image" Target="../media/image15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5" Type="http://schemas.openxmlformats.org/officeDocument/2006/relationships/tags" Target="../tags/tag14.xml"/><Relationship Id="rId10" Type="http://schemas.openxmlformats.org/officeDocument/2006/relationships/image" Target="../media/image18.png"/><Relationship Id="rId4" Type="http://schemas.openxmlformats.org/officeDocument/2006/relationships/tags" Target="../tags/tag13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7.xml"/><Relationship Id="rId7" Type="http://schemas.openxmlformats.org/officeDocument/2006/relationships/image" Target="../media/image2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20.xml"/><Relationship Id="rId7" Type="http://schemas.openxmlformats.org/officeDocument/2006/relationships/image" Target="../media/image2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6.png"/><Relationship Id="rId4" Type="http://schemas.openxmlformats.org/officeDocument/2006/relationships/tags" Target="../tags/tag21.xml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24.xml"/><Relationship Id="rId7" Type="http://schemas.openxmlformats.org/officeDocument/2006/relationships/image" Target="../media/image28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7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LOGO完整200-65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255" y="5661719"/>
            <a:ext cx="3254375" cy="10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6"/>
          <p:cNvSpPr txBox="1"/>
          <p:nvPr/>
        </p:nvSpPr>
        <p:spPr>
          <a:xfrm>
            <a:off x="607345" y="1674879"/>
            <a:ext cx="6982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智慧树平台共享课导学</a:t>
            </a:r>
          </a:p>
        </p:txBody>
      </p:sp>
      <p:sp>
        <p:nvSpPr>
          <p:cNvPr id="15" name="文本框 8"/>
          <p:cNvSpPr txBox="1"/>
          <p:nvPr/>
        </p:nvSpPr>
        <p:spPr>
          <a:xfrm>
            <a:off x="653275" y="2586933"/>
            <a:ext cx="2450652" cy="584775"/>
          </a:xfrm>
          <a:prstGeom prst="rect">
            <a:avLst/>
          </a:prstGeom>
          <a:solidFill>
            <a:srgbClr val="12B19F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53" r="48694"/>
          <a:stretch>
            <a:fillRect/>
          </a:stretch>
        </p:blipFill>
        <p:spPr>
          <a:xfrm>
            <a:off x="7589416" y="2505876"/>
            <a:ext cx="4710770" cy="352226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矩形 5"/>
          <p:cNvSpPr/>
          <p:nvPr/>
        </p:nvSpPr>
        <p:spPr>
          <a:xfrm>
            <a:off x="6851015" y="1882140"/>
            <a:ext cx="4630420" cy="372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en-US" altLang="zh-CN" sz="2000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、请大家开始学习前一定要查看成绩组成以及平时分攻略！！！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在学习过程中，学生可点击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【学习】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模块中的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【成绩】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入口，可查看该门课的当前成绩、学习时间、考试时间和成绩规则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课程总成绩由平时成绩+平时测试成绩+见面课成绩+期末考试成绩四部分组成，各部分成绩比例组成以学校规定为准。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成绩分析】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中的分数仅作为学习过程中的参考，智慧树最终成绩以成绩发布后的为准。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如果觉得有问题，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可先自行刷新一下再查看。</a:t>
            </a:r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13642\Desktop\微信图片_20210309090300.png微信图片_2021030909030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90585" y="1898962"/>
            <a:ext cx="2043430" cy="3632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633948" y="1882451"/>
            <a:ext cx="2043430" cy="3632201"/>
            <a:chOff x="1090" y="2178"/>
            <a:chExt cx="3218" cy="5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微信图片_202103052203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0" y="2178"/>
              <a:ext cx="3218" cy="584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508" y="2483"/>
              <a:ext cx="667" cy="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2615" y="1898650"/>
            <a:ext cx="1988185" cy="363982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12" name="矩形 11"/>
          <p:cNvSpPr/>
          <p:nvPr/>
        </p:nvSpPr>
        <p:spPr>
          <a:xfrm>
            <a:off x="698500" y="1186180"/>
            <a:ext cx="10699750" cy="145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【平时分】</a:t>
            </a:r>
            <a:r>
              <a:rPr lang="en-US" altLang="zh-CN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攻略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点击成绩分析页面中的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查看我的平时分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，可以进入平时成绩详情页面。</a:t>
            </a: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平时成绩由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学习进度、学习习惯、问答互动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三部分组成，点击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攻略】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或【计分规则】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图标，可以进入查看具体的获取指南。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13205" y="2722245"/>
            <a:ext cx="1849120" cy="35299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362325" y="2722245"/>
            <a:ext cx="17589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121275" y="2722245"/>
            <a:ext cx="1714500" cy="35312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835775" y="2747645"/>
            <a:ext cx="1727200" cy="3505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562975" y="2722245"/>
            <a:ext cx="17081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386580" y="1806575"/>
            <a:ext cx="7244715" cy="349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学习时间截止前，完成所有教程视频以及章测试可获得全部的学习进度分，即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学习进度分=看视频+做章节测试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，所以一定不要忽略完成章测试。</a:t>
            </a:r>
            <a:endParaRPr lang="en-US" altLang="zh-CN" sz="1600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</a:pP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学习习惯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）学习前的第一件事，请查看电脑端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模块中的成绩组成及规则，查看课程应需规律学习的天数。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应需规律学习的天数按照课程在线视频总时长进行计算；</a:t>
            </a: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</a:t>
            </a:r>
            <a:r>
              <a:rPr 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单日视频教程学习时长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达到25分钟后即可获得当日学习习惯分数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（建议学习时长25-30分钟为宜）；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学习时长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仅为观看教程视频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产生的时长，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不包括观看见面课及完成章测试的时长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）学习时长及规律天数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次日上午更新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51180" y="1634490"/>
            <a:ext cx="1919605" cy="38392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70785" y="1634490"/>
            <a:ext cx="1811020" cy="1574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70150" y="3209290"/>
            <a:ext cx="1811655" cy="22650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240" y="116981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08220" y="1454785"/>
            <a:ext cx="6771005" cy="393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问答互动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（1）问答分由有效问题数、有效回答数、获得有效回答数三部分构成。</a:t>
            </a: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）互动分在整个学期内都会有所浮动，如被系统审核为“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”的问答，在审核人员复核为“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”之后，相应的问答数量也会发生变化，则分数也会随之产生变化。</a:t>
            </a: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）互动分在学习时间截止后固化，最终互动得分将于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次日上午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更新。</a:t>
            </a: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非人为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”刷帖行为的处罚，一经发现将做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本学期禁言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处理（自动解禁时间为2024年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日23:59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:59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）。温馨提示：如果本学期您有多门课程学习，其中有一门（或多门）课程存在非法刷帖，被禁言后则本学期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所有课程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都无法参与互动问答。</a:t>
            </a: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下方文字处了解。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2140" y="1454785"/>
            <a:ext cx="1739900" cy="212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12140" y="3580765"/>
            <a:ext cx="1739900" cy="2296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78075" y="1454785"/>
            <a:ext cx="2308860" cy="24511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52040" y="3905885"/>
            <a:ext cx="2348865" cy="19710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37150" y="1372235"/>
            <a:ext cx="6462395" cy="4560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）【无效互动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</a:t>
            </a: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无效互动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包含但不限于：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无意义帖、灌水帖、抄袭帖、重复帖、不当言论帖；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回答字数少于3（含）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学习时间结束后发布的提问和回答（学习时间的最后一天请在23:45分之前参与问答，最后15分钟为冷却期）；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回复历史学期的提问（20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年春夏学期的问答建议回复202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日之后的）；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被AI智能审核屏蔽的、审核专员删除的、老师删除的提问和回答。请同学们务必发布有效的、高质量的提问与回答，才能获得高分。</a:t>
            </a: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7525" y="1579245"/>
            <a:ext cx="2164080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81605" y="1579245"/>
            <a:ext cx="2385695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3326" y="122972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矩形 5"/>
          <p:cNvSpPr/>
          <p:nvPr/>
        </p:nvSpPr>
        <p:spPr>
          <a:xfrm>
            <a:off x="5552440" y="1393825"/>
            <a:ext cx="5796280" cy="46824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视频【教程】</a:t>
            </a:r>
            <a:r>
              <a:rPr lang="zh-CN" altLang="en-US" sz="2000" b="1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000" dirty="0" smtClean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【教程】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栏目下找到课程视频进行学习。</a:t>
            </a:r>
            <a:endParaRPr lang="zh-CN" altLang="en-US" sz="1600" b="1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根据累计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时间计算，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拖拽播放进度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等非有效观看的不算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视频学习进度显示：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视频学习完成的，后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视频离线学习支持：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可先下载视频在离线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（非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状态下进行学习，下载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成功的视频会在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】—【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显示；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（注意：离线学习记录需要在联网后才会提交）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视频学习中卡顿处理：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观看视频时出现卡顿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全屏模式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底部右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下角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2925" y="169481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67025" y="1694815"/>
            <a:ext cx="2214245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矩形 5"/>
          <p:cNvSpPr/>
          <p:nvPr/>
        </p:nvSpPr>
        <p:spPr>
          <a:xfrm>
            <a:off x="7769225" y="1861185"/>
            <a:ext cx="3677285" cy="35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见面课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【见面课】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栏目下找到各见面课内容安排；及时参加直播或收看回放。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、具体参与方式请关注教务处或本校课程老师通知。</a:t>
            </a: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、见面课后会有课后测试题， 见面课测试题只有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机会，需要各位同学认真作答！！！见面课测试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“查看答案”功能。</a:t>
            </a: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、有安排见面课学习的同学请注意，每次见面课回放可能由一个或是多个视频组成，需要完成全部视频观看才能获得本次见面课的全部分数。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50210" y="1454785"/>
            <a:ext cx="2321560" cy="43808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26110" y="145478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45100" y="1457960"/>
            <a:ext cx="2428875" cy="43776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矩形 5"/>
          <p:cNvSpPr/>
          <p:nvPr/>
        </p:nvSpPr>
        <p:spPr>
          <a:xfrm>
            <a:off x="5273353" y="1305975"/>
            <a:ext cx="6096000" cy="4528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6670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作业考试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模块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点击课程卡片的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【作业考试】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入口，进入作业考试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【未上交】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列表；【未上交】列表中包含课程所有章测试和课程考试；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每章内容结束后都有章测试，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课程学习时间截止后，章测试将无法再提交，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请注意完成章测试的截止时间。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有相应的开放及截止时间，考试开放之时，也就是学习结束之时，即除了考试，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其他任何学习相关的内容均不再计分。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考试注意事项：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考试只有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机会，不要抱着“看一看”的心理去打开考试，试卷打开后，即使关闭网页或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仍会继续倒计时，一旦考试时限到了，试卷将会被系统自动提交。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94965" y="1600835"/>
            <a:ext cx="2378075" cy="43618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3080" y="1600200"/>
            <a:ext cx="2381250" cy="43624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6" name="矩形 5"/>
          <p:cNvSpPr/>
          <p:nvPr/>
        </p:nvSpPr>
        <p:spPr>
          <a:xfrm>
            <a:off x="4737100" y="1736725"/>
            <a:ext cx="6374130" cy="392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已上交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【已上交】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列表，即可查看已提交的章测试或考试相应分数。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章测试在学生完成后立即显示分数；（除有主观题需批阅外）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在学习周期内，若对章测试分数不满意，可申请重做。每章的重做机会各有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，以最后一次做题的分数为准。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章测试允许查看自己答题对错情况。</a:t>
            </a: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、考试：原则上平台只有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考试机会，不予申请重做。请务必做好充分准备后再开始考试。</a:t>
            </a:r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888"/>
          <a:stretch>
            <a:fillRect/>
          </a:stretch>
        </p:blipFill>
        <p:spPr>
          <a:xfrm>
            <a:off x="2288540" y="1568354"/>
            <a:ext cx="2364871" cy="427491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8396" y="1986392"/>
            <a:ext cx="3005871" cy="3814679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矩形 7"/>
          <p:cNvSpPr/>
          <p:nvPr/>
        </p:nvSpPr>
        <p:spPr>
          <a:xfrm>
            <a:off x="1663416" y="1986153"/>
            <a:ext cx="549384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方法注册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登录即可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建议使用谷歌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火狐浏览器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4239" y="2926656"/>
            <a:ext cx="6152335" cy="26980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14">
            <a:extLst>
              <a:ext uri="{FF2B5EF4-FFF2-40B4-BE49-F238E27FC236}">
                <a16:creationId xmlns="" xmlns:a16="http://schemas.microsoft.com/office/drawing/2014/main" id="{4AEAD2BD-BB67-47E0-BA5D-B6BADF2E24E4}"/>
              </a:ext>
            </a:extLst>
          </p:cNvPr>
          <p:cNvSpPr/>
          <p:nvPr/>
        </p:nvSpPr>
        <p:spPr>
          <a:xfrm>
            <a:off x="-9065" y="1698112"/>
            <a:ext cx="10986402" cy="3429802"/>
          </a:xfrm>
          <a:custGeom>
            <a:avLst/>
            <a:gdLst>
              <a:gd name="connsiteX0" fmla="*/ 0 w 10986402"/>
              <a:gd name="connsiteY0" fmla="*/ 0 h 2761782"/>
              <a:gd name="connsiteX1" fmla="*/ 10986402 w 10986402"/>
              <a:gd name="connsiteY1" fmla="*/ 0 h 2761782"/>
              <a:gd name="connsiteX2" fmla="*/ 10295957 w 10986402"/>
              <a:gd name="connsiteY2" fmla="*/ 2761782 h 2761782"/>
              <a:gd name="connsiteX3" fmla="*/ 0 w 10986402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6402" h="2761782">
                <a:moveTo>
                  <a:pt x="0" y="0"/>
                </a:moveTo>
                <a:lnTo>
                  <a:pt x="10986402" y="0"/>
                </a:lnTo>
                <a:lnTo>
                  <a:pt x="10295957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15">
            <a:extLst>
              <a:ext uri="{FF2B5EF4-FFF2-40B4-BE49-F238E27FC236}">
                <a16:creationId xmlns="" xmlns:a16="http://schemas.microsoft.com/office/drawing/2014/main" id="{937D6152-FDF9-4E75-8E0A-B04FC4D2FC18}"/>
              </a:ext>
            </a:extLst>
          </p:cNvPr>
          <p:cNvSpPr/>
          <p:nvPr/>
        </p:nvSpPr>
        <p:spPr>
          <a:xfrm>
            <a:off x="10464800" y="1698112"/>
            <a:ext cx="1727200" cy="3429802"/>
          </a:xfrm>
          <a:custGeom>
            <a:avLst/>
            <a:gdLst>
              <a:gd name="connsiteX0" fmla="*/ 690446 w 1727200"/>
              <a:gd name="connsiteY0" fmla="*/ 0 h 2761782"/>
              <a:gd name="connsiteX1" fmla="*/ 1727200 w 1727200"/>
              <a:gd name="connsiteY1" fmla="*/ 0 h 2761782"/>
              <a:gd name="connsiteX2" fmla="*/ 1727200 w 1727200"/>
              <a:gd name="connsiteY2" fmla="*/ 2761782 h 2761782"/>
              <a:gd name="connsiteX3" fmla="*/ 0 w 1727200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00" h="2761782">
                <a:moveTo>
                  <a:pt x="690446" y="0"/>
                </a:moveTo>
                <a:lnTo>
                  <a:pt x="1727200" y="0"/>
                </a:lnTo>
                <a:lnTo>
                  <a:pt x="1727200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12B19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</a:p>
        </p:txBody>
      </p: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5658078" y="2607851"/>
            <a:ext cx="315963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知到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APP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721" y="1771757"/>
            <a:ext cx="2809098" cy="335615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5974662" y="3471148"/>
            <a:ext cx="2842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用手机随时学习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8" name="矩形 7"/>
          <p:cNvSpPr/>
          <p:nvPr/>
        </p:nvSpPr>
        <p:spPr>
          <a:xfrm>
            <a:off x="1340657" y="1295252"/>
            <a:ext cx="86531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登录后会弹出所导入课程的选课列表，学生点击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【确认课程】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即完成了登录。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85520" y="1882140"/>
            <a:ext cx="9836150" cy="39243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789763" y="2994458"/>
            <a:ext cx="2826693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课程卡片中的见面课、作业考试、成绩分析等功能，操作与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端类似，在此不再赘述。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4525" y="1991995"/>
            <a:ext cx="8145145" cy="357949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153431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最后总结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89355" y="1305560"/>
            <a:ext cx="99428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学习前的第一件事，请查看电脑端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模块中的内容及规则。</a:t>
            </a: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单日视频教程学习时长少于25分钟的不记规律学习天数（建议学习时长25-30分钟为宜）；学习时长仅为观看教程视频产生的时长，不包括观看见面课及完成章测试的时长；学习时长及规律天数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次日上午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更新；</a:t>
            </a: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如需详细了解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问答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的攻略建议，请前往知到APP或官网学习课程栏目中，点击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期末考试一旦开始，暨在线学习结束，观看视频、见面课回放、完成章测试作业、问答均不再计分；试卷一旦打开，就开始倒计时，时间一到系统会自动提交，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考试机会只有一次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，务必在做好充分准备后再进行考试，不要抱着试一下的心态去点开试卷，以免造成考试被动提交的情况。中途因故无法考试的，只要仍在考试时限内，可以再次进入考试作答。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方便快捷</a:t>
            </a:r>
          </a:p>
        </p:txBody>
      </p:sp>
      <p:sp>
        <p:nvSpPr>
          <p:cNvPr id="2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帮助中心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。查看学生/教师操作说明。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9405" y="3954780"/>
            <a:ext cx="1780540" cy="17805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738096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5" name="Straight Connector 54"/>
          <p:cNvCxnSpPr/>
          <p:nvPr>
            <p:custDataLst>
              <p:tags r:id="rId4"/>
            </p:custDataLst>
          </p:nvPr>
        </p:nvCxnSpPr>
        <p:spPr>
          <a:xfrm flipV="1">
            <a:off x="730471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925685" y="1818640"/>
            <a:ext cx="2218055" cy="40189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2884805" y="2994660"/>
            <a:ext cx="4224655" cy="27724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6525" y="2994660"/>
            <a:ext cx="2748280" cy="2008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36525" y="5014595"/>
            <a:ext cx="2748280" cy="5143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223" y="4265462"/>
            <a:ext cx="9952909" cy="3430514"/>
          </a:xfrm>
          <a:prstGeom prst="rect">
            <a:avLst/>
          </a:prstGeom>
        </p:spPr>
      </p:pic>
      <p:sp>
        <p:nvSpPr>
          <p:cNvPr id="5" name="文本框 5"/>
          <p:cNvSpPr txBox="1"/>
          <p:nvPr/>
        </p:nvSpPr>
        <p:spPr>
          <a:xfrm>
            <a:off x="2505048" y="2157503"/>
            <a:ext cx="690880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教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学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运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行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·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服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务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担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当</a:t>
            </a:r>
          </a:p>
          <a:p>
            <a:pPr algn="ctr"/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课程运行  直播保障  金牌服务  贴心陪伴</a:t>
            </a:r>
          </a:p>
        </p:txBody>
      </p:sp>
      <p:sp>
        <p:nvSpPr>
          <p:cNvPr id="7" name="任意多边形: 形状 10">
            <a:extLst>
              <a:ext uri="{FF2B5EF4-FFF2-40B4-BE49-F238E27FC236}">
                <a16:creationId xmlns:a16="http://schemas.microsoft.com/office/drawing/2014/main" xmlns="" id="{8DACF65F-B4B9-411A-82B2-02450C58C7B3}"/>
              </a:ext>
            </a:extLst>
          </p:cNvPr>
          <p:cNvSpPr/>
          <p:nvPr/>
        </p:nvSpPr>
        <p:spPr>
          <a:xfrm>
            <a:off x="1727627" y="1365741"/>
            <a:ext cx="8463642" cy="3059112"/>
          </a:xfrm>
          <a:custGeom>
            <a:avLst/>
            <a:gdLst>
              <a:gd name="connsiteX0" fmla="*/ 0 w 8463642"/>
              <a:gd name="connsiteY0" fmla="*/ 0 h 3059112"/>
              <a:gd name="connsiteX1" fmla="*/ 1343321 w 8463642"/>
              <a:gd name="connsiteY1" fmla="*/ 0 h 3059112"/>
              <a:gd name="connsiteX2" fmla="*/ 1343321 w 8463642"/>
              <a:gd name="connsiteY2" fmla="*/ 153782 h 3059112"/>
              <a:gd name="connsiteX3" fmla="*/ 153782 w 8463642"/>
              <a:gd name="connsiteY3" fmla="*/ 153782 h 3059112"/>
              <a:gd name="connsiteX4" fmla="*/ 153782 w 8463642"/>
              <a:gd name="connsiteY4" fmla="*/ 2905330 h 3059112"/>
              <a:gd name="connsiteX5" fmla="*/ 8309860 w 8463642"/>
              <a:gd name="connsiteY5" fmla="*/ 2905330 h 3059112"/>
              <a:gd name="connsiteX6" fmla="*/ 8309860 w 8463642"/>
              <a:gd name="connsiteY6" fmla="*/ 153782 h 3059112"/>
              <a:gd name="connsiteX7" fmla="*/ 4113705 w 8463642"/>
              <a:gd name="connsiteY7" fmla="*/ 153782 h 3059112"/>
              <a:gd name="connsiteX8" fmla="*/ 4113705 w 8463642"/>
              <a:gd name="connsiteY8" fmla="*/ 0 h 3059112"/>
              <a:gd name="connsiteX9" fmla="*/ 8463642 w 8463642"/>
              <a:gd name="connsiteY9" fmla="*/ 0 h 3059112"/>
              <a:gd name="connsiteX10" fmla="*/ 8463642 w 8463642"/>
              <a:gd name="connsiteY10" fmla="*/ 3059112 h 3059112"/>
              <a:gd name="connsiteX11" fmla="*/ 0 w 8463642"/>
              <a:gd name="connsiteY11" fmla="*/ 3059112 h 30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3642" h="3059112">
                <a:moveTo>
                  <a:pt x="0" y="0"/>
                </a:moveTo>
                <a:lnTo>
                  <a:pt x="1343321" y="0"/>
                </a:lnTo>
                <a:lnTo>
                  <a:pt x="1343321" y="153782"/>
                </a:lnTo>
                <a:lnTo>
                  <a:pt x="153782" y="153782"/>
                </a:lnTo>
                <a:lnTo>
                  <a:pt x="153782" y="2905330"/>
                </a:lnTo>
                <a:lnTo>
                  <a:pt x="8309860" y="2905330"/>
                </a:lnTo>
                <a:lnTo>
                  <a:pt x="8309860" y="153782"/>
                </a:lnTo>
                <a:lnTo>
                  <a:pt x="4113705" y="153782"/>
                </a:lnTo>
                <a:lnTo>
                  <a:pt x="4113705" y="0"/>
                </a:lnTo>
                <a:lnTo>
                  <a:pt x="8463642" y="0"/>
                </a:lnTo>
                <a:lnTo>
                  <a:pt x="8463642" y="3059112"/>
                </a:lnTo>
                <a:lnTo>
                  <a:pt x="0" y="3059112"/>
                </a:lnTo>
                <a:close/>
              </a:path>
            </a:pathLst>
          </a:custGeom>
          <a:solidFill>
            <a:srgbClr val="3B4B7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Picture 2" descr="D:\LOGO完整200-65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0403" y="925549"/>
            <a:ext cx="2708002" cy="8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</a:p>
        </p:txBody>
      </p:sp>
      <p:sp>
        <p:nvSpPr>
          <p:cNvPr id="9" name="矩形 8"/>
          <p:cNvSpPr/>
          <p:nvPr/>
        </p:nvSpPr>
        <p:spPr>
          <a:xfrm>
            <a:off x="463892" y="1135185"/>
            <a:ext cx="10814685" cy="1456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登录，输入自己的学校、大学学号及初始密码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（首字母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为大写。如：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Zhihuishu@220908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。如学号不足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位，则为全部学号），验证姓氏、绑定手机号后，会弹出课程确认的界面，点击确认即可。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（注意：首次登录请务必选择学号登录）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88401" y="2619935"/>
            <a:ext cx="9950627" cy="3522980"/>
            <a:chOff x="786812" y="2627087"/>
            <a:chExt cx="9950627" cy="3522980"/>
          </a:xfrm>
        </p:grpSpPr>
        <p:grpSp>
          <p:nvGrpSpPr>
            <p:cNvPr id="10" name="组合 9"/>
            <p:cNvGrpSpPr/>
            <p:nvPr/>
          </p:nvGrpSpPr>
          <p:grpSpPr>
            <a:xfrm>
              <a:off x="786812" y="2627087"/>
              <a:ext cx="1979930" cy="3521710"/>
              <a:chOff x="2010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2010" y="3202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3631" y="3802"/>
                <a:ext cx="756" cy="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40090" y="2627087"/>
              <a:ext cx="1981200" cy="3522980"/>
              <a:chOff x="5783" y="3202"/>
              <a:chExt cx="3120" cy="55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783" y="3202"/>
                <a:ext cx="3120" cy="5548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5964" y="3687"/>
                <a:ext cx="2304" cy="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720020" y="2627087"/>
              <a:ext cx="1979930" cy="3521710"/>
              <a:chOff x="9614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9614" y="3202"/>
                <a:ext cx="3118" cy="5547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6699949" y="2627087"/>
              <a:ext cx="2047141" cy="352171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8757509" y="2627087"/>
              <a:ext cx="1979930" cy="3521710"/>
              <a:chOff x="11218" y="2770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11218" y="2770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9" name="矩形 18"/>
              <p:cNvSpPr/>
              <p:nvPr/>
            </p:nvSpPr>
            <p:spPr>
              <a:xfrm>
                <a:off x="11400" y="4556"/>
                <a:ext cx="2755" cy="5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</a:p>
        </p:txBody>
      </p:sp>
      <p:sp>
        <p:nvSpPr>
          <p:cNvPr id="9" name="矩形 8"/>
          <p:cNvSpPr/>
          <p:nvPr/>
        </p:nvSpPr>
        <p:spPr>
          <a:xfrm>
            <a:off x="688727" y="1328555"/>
            <a:ext cx="1081454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如果新生在学号登录前已先用手机号注册了一个账户，再用学号登录绑定手机号时，系统会提示手机号被占用，则为被自己的手机号账号占用。此时，只需用手机号注册的账户先登录，再进行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身份认证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，即可看到弹出的课程。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99936" y="2746224"/>
            <a:ext cx="9085581" cy="3545895"/>
            <a:chOff x="965247" y="2624547"/>
            <a:chExt cx="8178599" cy="35242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965247" y="2627087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2608329" y="2624547"/>
              <a:ext cx="1624330" cy="35229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232975" y="2624547"/>
              <a:ext cx="1631950" cy="3522345"/>
              <a:chOff x="8847" y="3198"/>
              <a:chExt cx="2570" cy="55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47" y="3198"/>
                <a:ext cx="2570" cy="5547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5864925" y="2625182"/>
              <a:ext cx="1631674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>
            <a:xfrm>
              <a:off x="7520151" y="2625182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</a:p>
        </p:txBody>
      </p:sp>
      <p:sp>
        <p:nvSpPr>
          <p:cNvPr id="2" name="矩形 1"/>
          <p:cNvSpPr/>
          <p:nvPr/>
        </p:nvSpPr>
        <p:spPr>
          <a:xfrm>
            <a:off x="598805" y="1272540"/>
            <a:ext cx="109728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之前使用过智慧树的同学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。如果忘记了原来的密码，在未更换手机号的情况下，点击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【忘记密码】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绑定的手机号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重设密码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使用平台上原绑定的手机号码，已登录状态下头像进去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【个人资料】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【手机】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进行更换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手机号（前提是新手机号未曾注册过），如不成功，可联系在线客服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转人工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处理。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276985" y="2834640"/>
            <a:ext cx="1969135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73980" y="2834640"/>
            <a:ext cx="1822450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246120" y="2840355"/>
            <a:ext cx="1880870" cy="3406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7043420" y="2840990"/>
            <a:ext cx="186753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957945" y="2840990"/>
            <a:ext cx="180276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修改认证信息</a:t>
            </a:r>
          </a:p>
        </p:txBody>
      </p:sp>
      <p:sp>
        <p:nvSpPr>
          <p:cNvPr id="19" name="矩形 18"/>
          <p:cNvSpPr/>
          <p:nvPr/>
        </p:nvSpPr>
        <p:spPr>
          <a:xfrm>
            <a:off x="1463426" y="1643260"/>
            <a:ext cx="905051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若需要修改自己的认证信息，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【个人资料】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【修改认证信息】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项，即可进入修改页面。 </a:t>
            </a:r>
          </a:p>
        </p:txBody>
      </p:sp>
      <p:pic>
        <p:nvPicPr>
          <p:cNvPr id="13" name="imagerId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42120" y="2372995"/>
            <a:ext cx="2050415" cy="3642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153025" y="2369185"/>
            <a:ext cx="2049780" cy="3648710"/>
            <a:chOff x="5385" y="2431"/>
            <a:chExt cx="3228" cy="5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图片 20" descr="58e442610c95e9edf4b304cf23d1cc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85" y="2431"/>
              <a:ext cx="3228" cy="5739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5460" y="6119"/>
              <a:ext cx="3052" cy="4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56145" y="2379345"/>
            <a:ext cx="2082800" cy="36493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987040" y="2368550"/>
            <a:ext cx="2149475" cy="3660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5505" y="2379345"/>
            <a:ext cx="2147570" cy="36360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396605" y="3023870"/>
            <a:ext cx="279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【学习通知】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中会有课程重要信息的推送，请各位同学一定要认真留意。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、APP端消息中心入口在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【学习】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模块右下方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栏目内；PC端【消息中心】在学堂和课程页面顶部的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中。</a:t>
            </a: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177540" y="2863850"/>
            <a:ext cx="4792345" cy="20561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96290" y="1590675"/>
            <a:ext cx="238125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177540" y="1590675"/>
            <a:ext cx="4038600" cy="5270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178810" y="2117725"/>
            <a:ext cx="6283960" cy="74612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课程提醒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50860" y="2564765"/>
            <a:ext cx="279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中会有课程重要信息的推送，请各位同学通过公众号绑定账号后认真留意信息。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、点击课程卡片进入课程主界面，在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栏目按提示关注公众号、绑定好智慧树账号后会收到相应课程提醒消息。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09930" y="159067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049270" y="1590675"/>
            <a:ext cx="2316480" cy="43821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338445" y="1595120"/>
            <a:ext cx="2320925" cy="43973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</a:p>
        </p:txBody>
      </p:sp>
      <p:sp>
        <p:nvSpPr>
          <p:cNvPr id="14" name="矩形 13"/>
          <p:cNvSpPr/>
          <p:nvPr/>
        </p:nvSpPr>
        <p:spPr>
          <a:xfrm>
            <a:off x="5976312" y="2934696"/>
            <a:ext cx="5335571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、打开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即可看到已选择的课程，点击图片即可开始学习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</a:p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、注意：学习时，请关注角标为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，角标为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或是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的是同学们自己在知到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里选择的，这个课看完没有分数！要学习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共享课！共享课！共享课！</a:t>
            </a:r>
            <a:endParaRPr lang="zh-HK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93775" y="1407795"/>
            <a:ext cx="2457450" cy="4667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23085" y="3139440"/>
            <a:ext cx="3763645" cy="15297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Q5YTlhNTIzOGI0MDBjZmQxNzViMTZhODk2YWI3MmYifQ=="/>
  <p:tag name="KSO_WPP_MARK_KEY" val="13eb56d6-3c4e-4b4f-8d8b-2b8b9b1332e1"/>
  <p:tag name="commondata" val="eyJoZGlkIjoiMDJkYThjODYzMzNmYzZkZDJjM2JiMzU1ZDUzNWEzYTA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901,&quot;width&quot;:2757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43,&quot;width&quot;:2891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43,&quot;width&quot;:2892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42,&quot;width&quot;:2891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42,&quot;width&quot;:289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43,&quot;width&quot;:2892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901,&quot;width&quot;:2757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143,&quot;width&quot;:2891}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2249</Words>
  <Application>Microsoft Office PowerPoint</Application>
  <PresentationFormat>自定义</PresentationFormat>
  <Paragraphs>101</Paragraphs>
  <Slides>24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lenovo</cp:lastModifiedBy>
  <cp:revision>418</cp:revision>
  <dcterms:created xsi:type="dcterms:W3CDTF">2022-01-17T01:35:00Z</dcterms:created>
  <dcterms:modified xsi:type="dcterms:W3CDTF">2024-02-28T11:57:28Z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2052-12.1.0.16250</vt:lpwstr>
  </property>
  <property fmtid="{D5CDD505-2E9C-101B-9397-08002B2CF9AE}" pid="3" name="ICV">
    <vt:lpwstr>D79D4ED474BC4F4BBBD9666B8DE1D13A_13</vt:lpwstr>
  </property>
</Properties>
</file>